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Master+xml" PartName="/ppt/slideMasters/slideMaster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13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7620000" cx="10160000"/>
  <p:notesSz cx="7620000" cy="10160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>
        <p15:guide id="1" orient="horz" pos="2400">
          <p15:clr>
            <a:srgbClr val="000000"/>
          </p15:clr>
        </p15:guide>
        <p15:guide id="2" pos="3200">
          <p15:clr>
            <a:srgbClr val="000000"/>
          </p15:clr>
        </p15:guide>
      </p15:sldGuideLst>
    </p:ext>
  </p:extLst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1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400" orient="horz"/>
        <p:guide pos="320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1.xml"/><Relationship Id="rId3" Type="http://schemas.openxmlformats.org/officeDocument/2006/relationships/presProps" Target="presProps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png>
</file>

<file path=ppt/media/image31.jpg>
</file>

<file path=ppt/media/image32.png>
</file>

<file path=ppt/media/image33.png>
</file>

<file path=ppt/media/image34.png>
</file>

<file path=ppt/media/image35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103075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0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3" name="Shape 193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9" name="Shape 199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54" name="Shape 254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1270250" y="762000"/>
            <a:ext cx="5080250" cy="38099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1270000" y="762000"/>
            <a:ext cx="5080000" cy="3810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762000" y="4826000"/>
            <a:ext cx="6096000" cy="4572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sz="1466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 txBox="1">
            <a:spLocks noGrp="1"/>
          </p:cNvSpPr>
          <p:nvPr>
            <p:ph type="ctrTitle"/>
          </p:nvPr>
        </p:nvSpPr>
        <p:spPr>
          <a:xfrm>
            <a:off x="914400" y="3048000"/>
            <a:ext cx="8331200" cy="1219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ubTitle" idx="1"/>
          </p:nvPr>
        </p:nvSpPr>
        <p:spPr>
          <a:xfrm>
            <a:off x="1828800" y="4572000"/>
            <a:ext cx="6502399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3200"/>
            </a:lvl1pPr>
            <a:lvl2pPr algn="ctr">
              <a:spcBef>
                <a:spcPts val="0"/>
              </a:spcBef>
              <a:buSzPct val="100000"/>
              <a:defRPr sz="3200"/>
            </a:lvl2pPr>
            <a:lvl3pPr algn="ctr">
              <a:spcBef>
                <a:spcPts val="0"/>
              </a:spcBef>
              <a:buSzPct val="100000"/>
              <a:defRPr sz="3200"/>
            </a:lvl3pPr>
            <a:lvl4pPr algn="ctr">
              <a:spcBef>
                <a:spcPts val="0"/>
              </a:spcBef>
              <a:buSzPct val="100000"/>
              <a:defRPr sz="3200"/>
            </a:lvl4pPr>
            <a:lvl5pPr algn="ctr">
              <a:spcBef>
                <a:spcPts val="0"/>
              </a:spcBef>
              <a:buSzPct val="100000"/>
              <a:defRPr sz="3200"/>
            </a:lvl5pPr>
            <a:lvl6pPr algn="ctr">
              <a:spcBef>
                <a:spcPts val="0"/>
              </a:spcBef>
              <a:buSzPct val="100000"/>
              <a:defRPr sz="3200"/>
            </a:lvl6pPr>
            <a:lvl7pPr algn="ctr">
              <a:spcBef>
                <a:spcPts val="0"/>
              </a:spcBef>
              <a:buSzPct val="100000"/>
              <a:defRPr sz="3200"/>
            </a:lvl7pPr>
            <a:lvl8pPr algn="ctr">
              <a:spcBef>
                <a:spcPts val="0"/>
              </a:spcBef>
              <a:buSzPct val="100000"/>
              <a:defRPr sz="3200"/>
            </a:lvl8pPr>
            <a:lvl9pPr algn="ctr">
              <a:spcBef>
                <a:spcPts val="0"/>
              </a:spcBef>
              <a:buSzPct val="100000"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304800" y="304800"/>
            <a:ext cx="95504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9224"/>
              <a:defRPr sz="4266"/>
            </a:lvl1pPr>
            <a:lvl2pPr>
              <a:spcBef>
                <a:spcPts val="0"/>
              </a:spcBef>
              <a:buSzPct val="99224"/>
              <a:defRPr sz="4266"/>
            </a:lvl2pPr>
            <a:lvl3pPr>
              <a:spcBef>
                <a:spcPts val="0"/>
              </a:spcBef>
              <a:buSzPct val="99224"/>
              <a:defRPr sz="4266"/>
            </a:lvl3pPr>
            <a:lvl4pPr>
              <a:spcBef>
                <a:spcPts val="0"/>
              </a:spcBef>
              <a:buSzPct val="99224"/>
              <a:defRPr sz="4266"/>
            </a:lvl4pPr>
            <a:lvl5pPr>
              <a:spcBef>
                <a:spcPts val="0"/>
              </a:spcBef>
              <a:buSzPct val="99224"/>
              <a:defRPr sz="4266"/>
            </a:lvl5pPr>
            <a:lvl6pPr>
              <a:spcBef>
                <a:spcPts val="0"/>
              </a:spcBef>
              <a:buSzPct val="99224"/>
              <a:defRPr sz="4266"/>
            </a:lvl6pPr>
            <a:lvl7pPr>
              <a:spcBef>
                <a:spcPts val="0"/>
              </a:spcBef>
              <a:buSzPct val="99224"/>
              <a:defRPr sz="4266"/>
            </a:lvl7pPr>
            <a:lvl8pPr>
              <a:spcBef>
                <a:spcPts val="0"/>
              </a:spcBef>
              <a:buSzPct val="99224"/>
              <a:defRPr sz="4266"/>
            </a:lvl8pPr>
            <a:lvl9pPr>
              <a:spcBef>
                <a:spcPts val="0"/>
              </a:spcBef>
              <a:buSzPct val="99224"/>
              <a:defRPr sz="4266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304800" y="1828800"/>
            <a:ext cx="9550400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/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304800" y="304800"/>
            <a:ext cx="9550400" cy="914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9224"/>
              <a:defRPr sz="4266"/>
            </a:lvl1pPr>
            <a:lvl2pPr>
              <a:spcBef>
                <a:spcPts val="0"/>
              </a:spcBef>
              <a:buSzPct val="99224"/>
              <a:defRPr sz="4266"/>
            </a:lvl2pPr>
            <a:lvl3pPr>
              <a:spcBef>
                <a:spcPts val="0"/>
              </a:spcBef>
              <a:buSzPct val="99224"/>
              <a:defRPr sz="4266"/>
            </a:lvl3pPr>
            <a:lvl4pPr>
              <a:spcBef>
                <a:spcPts val="0"/>
              </a:spcBef>
              <a:buSzPct val="99224"/>
              <a:defRPr sz="4266"/>
            </a:lvl4pPr>
            <a:lvl5pPr>
              <a:spcBef>
                <a:spcPts val="0"/>
              </a:spcBef>
              <a:buSzPct val="99224"/>
              <a:defRPr sz="4266"/>
            </a:lvl5pPr>
            <a:lvl6pPr>
              <a:spcBef>
                <a:spcPts val="0"/>
              </a:spcBef>
              <a:buSzPct val="99224"/>
              <a:defRPr sz="4266"/>
            </a:lvl6pPr>
            <a:lvl7pPr>
              <a:spcBef>
                <a:spcPts val="0"/>
              </a:spcBef>
              <a:buSzPct val="99224"/>
              <a:defRPr sz="4266"/>
            </a:lvl7pPr>
            <a:lvl8pPr>
              <a:spcBef>
                <a:spcPts val="0"/>
              </a:spcBef>
              <a:buSzPct val="99224"/>
              <a:defRPr sz="4266"/>
            </a:lvl8pPr>
            <a:lvl9pPr>
              <a:spcBef>
                <a:spcPts val="0"/>
              </a:spcBef>
              <a:buSzPct val="99224"/>
              <a:defRPr sz="4266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304800" y="1828800"/>
            <a:ext cx="4470399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/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2"/>
          </p:nvPr>
        </p:nvSpPr>
        <p:spPr>
          <a:xfrm>
            <a:off x="5384800" y="1828800"/>
            <a:ext cx="4470399" cy="5486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SzPct val="98765"/>
              <a:defRPr sz="2666"/>
            </a:lvl1pPr>
            <a:lvl2pPr>
              <a:spcBef>
                <a:spcPts val="0"/>
              </a:spcBef>
              <a:buSzPct val="98765"/>
              <a:defRPr sz="2666"/>
            </a:lvl2pPr>
            <a:lvl3pPr>
              <a:spcBef>
                <a:spcPts val="0"/>
              </a:spcBef>
              <a:buSzPct val="98765"/>
              <a:defRPr sz="2666"/>
            </a:lvl3pPr>
            <a:lvl4pPr>
              <a:spcBef>
                <a:spcPts val="0"/>
              </a:spcBef>
              <a:buSzPct val="98765"/>
              <a:defRPr sz="2666"/>
            </a:lvl4pPr>
            <a:lvl5pPr>
              <a:spcBef>
                <a:spcPts val="0"/>
              </a:spcBef>
              <a:buSzPct val="98765"/>
              <a:defRPr sz="2666"/>
            </a:lvl5pPr>
            <a:lvl6pPr>
              <a:spcBef>
                <a:spcPts val="0"/>
              </a:spcBef>
              <a:buSzPct val="98765"/>
              <a:defRPr sz="2666"/>
            </a:lvl6pPr>
            <a:lvl7pPr>
              <a:spcBef>
                <a:spcPts val="0"/>
              </a:spcBef>
              <a:buSzPct val="98765"/>
              <a:defRPr sz="2666"/>
            </a:lvl7pPr>
            <a:lvl8pPr>
              <a:spcBef>
                <a:spcPts val="0"/>
              </a:spcBef>
              <a:buSzPct val="98765"/>
              <a:defRPr sz="2666"/>
            </a:lvl8pPr>
            <a:lvl9pPr>
              <a:spcBef>
                <a:spcPts val="0"/>
              </a:spcBef>
              <a:buSzPct val="98765"/>
              <a:defRPr sz="2666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304800" y="6705600"/>
            <a:ext cx="9550400" cy="609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SzPct val="100000"/>
              <a:defRPr sz="3200"/>
            </a:lvl1pPr>
            <a:lvl2pPr algn="ctr">
              <a:spcBef>
                <a:spcPts val="0"/>
              </a:spcBef>
              <a:buSzPct val="100000"/>
              <a:defRPr sz="3200"/>
            </a:lvl2pPr>
            <a:lvl3pPr algn="ctr">
              <a:spcBef>
                <a:spcPts val="0"/>
              </a:spcBef>
              <a:buSzPct val="100000"/>
              <a:defRPr sz="3200"/>
            </a:lvl3pPr>
            <a:lvl4pPr algn="ctr">
              <a:spcBef>
                <a:spcPts val="0"/>
              </a:spcBef>
              <a:buSzPct val="100000"/>
              <a:defRPr sz="3200"/>
            </a:lvl4pPr>
            <a:lvl5pPr algn="ctr">
              <a:spcBef>
                <a:spcPts val="0"/>
              </a:spcBef>
              <a:buSzPct val="100000"/>
              <a:defRPr sz="3200"/>
            </a:lvl5pPr>
            <a:lvl6pPr algn="ctr">
              <a:spcBef>
                <a:spcPts val="0"/>
              </a:spcBef>
              <a:buSzPct val="100000"/>
              <a:defRPr sz="3200"/>
            </a:lvl6pPr>
            <a:lvl7pPr algn="ctr">
              <a:spcBef>
                <a:spcPts val="0"/>
              </a:spcBef>
              <a:buSzPct val="100000"/>
              <a:defRPr sz="3200"/>
            </a:lvl7pPr>
            <a:lvl8pPr algn="ctr">
              <a:spcBef>
                <a:spcPts val="0"/>
              </a:spcBef>
              <a:buSzPct val="100000"/>
              <a:defRPr sz="3200"/>
            </a:lvl8pPr>
            <a:lvl9pPr algn="ctr">
              <a:spcBef>
                <a:spcPts val="0"/>
              </a:spcBef>
              <a:buSzPct val="100000"/>
              <a:defRPr sz="3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flickr.com/photos/dotlizard/3523774458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/>
        </p:nvSpPr>
        <p:spPr>
          <a:xfrm>
            <a:off x="500075" y="345275"/>
            <a:ext cx="8369999" cy="772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-US" sz="3600" u="sng" dirty="0" smtClean="0"/>
              <a:t>Population Ecology</a:t>
            </a:r>
            <a:endParaRPr lang="en-US" sz="3600" u="sng" dirty="0"/>
          </a:p>
        </p:txBody>
      </p:sp>
      <p:pic>
        <p:nvPicPr>
          <p:cNvPr id="20" name="Shape 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7646" y="1326964"/>
            <a:ext cx="7501511" cy="5656671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Shape 21"/>
          <p:cNvSpPr txBox="1"/>
          <p:nvPr/>
        </p:nvSpPr>
        <p:spPr>
          <a:xfrm>
            <a:off x="2037358" y="7131850"/>
            <a:ext cx="6481799" cy="32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/>
              <a:t>Photo Credit: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http://www.flickr.com/photos/dotlizard/3523774458/</a:t>
            </a: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46.2</a:t>
            </a:r>
          </a:p>
        </p:txBody>
      </p:sp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7325" y="10575"/>
            <a:ext cx="6275900" cy="759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/>
        </p:nvSpPr>
        <p:spPr>
          <a:xfrm>
            <a:off x="269800" y="264225"/>
            <a:ext cx="9710100" cy="42560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200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66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Populations Grow </a:t>
            </a:r>
          </a:p>
          <a:p>
            <a:pPr marL="0" marR="0" indent="0" algn="l">
              <a:lnSpc>
                <a:spcPct val="12007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l">
              <a:lnSpc>
                <a:spcPct val="1200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66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births </a:t>
            </a:r>
            <a:br>
              <a:rPr lang="en-US" sz="3666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666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deaths </a:t>
            </a:r>
            <a:br>
              <a:rPr lang="en-US" sz="3666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666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migration </a:t>
            </a:r>
          </a:p>
        </p:txBody>
      </p:sp>
      <p:sp>
        <p:nvSpPr>
          <p:cNvPr id="83" name="Shape 83"/>
          <p:cNvSpPr txBox="1"/>
          <p:nvPr/>
        </p:nvSpPr>
        <p:spPr>
          <a:xfrm>
            <a:off x="356300" y="4877150"/>
            <a:ext cx="5631600" cy="21675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 dirty="0">
                <a:solidFill>
                  <a:srgbClr val="22228B"/>
                </a:solidFill>
                <a:latin typeface="Arial"/>
                <a:ea typeface="Arial"/>
                <a:cs typeface="Arial"/>
                <a:sym typeface="Arial"/>
              </a:rPr>
              <a:t>Stable populations occur when as many individuals join (birth or immigration) </a:t>
            </a:r>
          </a:p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 dirty="0">
                <a:solidFill>
                  <a:srgbClr val="22228B"/>
                </a:solidFill>
                <a:latin typeface="Arial"/>
                <a:ea typeface="Arial"/>
                <a:cs typeface="Arial"/>
                <a:sym typeface="Arial"/>
              </a:rPr>
              <a:t>as leave (death or emigration) </a:t>
            </a:r>
          </a:p>
        </p:txBody>
      </p:sp>
      <p:pic>
        <p:nvPicPr>
          <p:cNvPr id="84" name="Shape 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5325" y="3725325"/>
            <a:ext cx="3386649" cy="3386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/>
        </p:nvSpPr>
        <p:spPr>
          <a:xfrm>
            <a:off x="229287" y="159950"/>
            <a:ext cx="9608099" cy="11027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Population change (r) = </a:t>
            </a: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33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(birth - deaths) + (immigrants - emigrants) </a:t>
            </a:r>
          </a:p>
        </p:txBody>
      </p:sp>
      <p:sp>
        <p:nvSpPr>
          <p:cNvPr id="90" name="Shape 90"/>
          <p:cNvSpPr txBox="1"/>
          <p:nvPr/>
        </p:nvSpPr>
        <p:spPr>
          <a:xfrm>
            <a:off x="627000" y="1644425"/>
            <a:ext cx="8871600" cy="54824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 b="1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Biotic Potential</a:t>
            </a:r>
            <a:r>
              <a:rPr lang="en-US" sz="2666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maximum rate at which a population could grow given optimal conditions</a:t>
            </a:r>
            <a: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666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(e.g. plenty of food</a:t>
            </a:r>
            <a: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water, space)</a:t>
            </a:r>
          </a:p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Factors that influence biotic potential:</a:t>
            </a:r>
          </a:p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762000" marR="0" lvl="1" indent="-5080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98765"/>
              <a:buFont typeface="Arial"/>
              <a:buNone/>
            </a:pPr>
            <a: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age of reproduction</a:t>
            </a:r>
            <a:b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frequency of reproduction</a:t>
            </a:r>
            <a:b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number of offspring produced</a:t>
            </a:r>
            <a:b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reproductive life span</a:t>
            </a:r>
            <a:b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5. average death rate under ideal conditions</a:t>
            </a:r>
          </a:p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8825" y="1962850"/>
            <a:ext cx="6857999" cy="549274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 txBox="1"/>
          <p:nvPr/>
        </p:nvSpPr>
        <p:spPr>
          <a:xfrm>
            <a:off x="214300" y="532175"/>
            <a:ext cx="9731399" cy="1700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5" b="1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Compare the Biotic Potential…</a:t>
            </a:r>
            <a:endParaRPr lang="en-US" sz="3555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Shape 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900" y="0"/>
            <a:ext cx="9546149" cy="76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46.3b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6650" y="931325"/>
            <a:ext cx="8424325" cy="558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/>
        </p:nvSpPr>
        <p:spPr>
          <a:xfrm>
            <a:off x="864300" y="305150"/>
            <a:ext cx="8422900" cy="103397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200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11"/>
              <a:t>Don't</a:t>
            </a:r>
            <a:r>
              <a:rPr lang="en-US" sz="311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forget, a population can refer to plants, fungi and bacteria…..</a:t>
            </a:r>
          </a:p>
        </p:txBody>
      </p:sp>
      <p:pic>
        <p:nvPicPr>
          <p:cNvPr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9325" y="1524000"/>
            <a:ext cx="7027324" cy="431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 txBox="1"/>
          <p:nvPr/>
        </p:nvSpPr>
        <p:spPr>
          <a:xfrm>
            <a:off x="1541625" y="6231800"/>
            <a:ext cx="3681575" cy="487174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Algae bloom</a:t>
            </a:r>
          </a:p>
        </p:txBody>
      </p:sp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/>
        </p:nvSpPr>
        <p:spPr>
          <a:xfrm>
            <a:off x="1541625" y="305150"/>
            <a:ext cx="6560249" cy="658274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198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7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SURVIVORSHIP CURVES</a:t>
            </a:r>
          </a:p>
        </p:txBody>
      </p:sp>
      <p:sp>
        <p:nvSpPr>
          <p:cNvPr id="120" name="Shape 120"/>
          <p:cNvSpPr txBox="1"/>
          <p:nvPr/>
        </p:nvSpPr>
        <p:spPr>
          <a:xfrm>
            <a:off x="525625" y="1405800"/>
            <a:ext cx="8846250" cy="2538574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 b="1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Survivorship curve - probability of newborn individuals surviving to a particular age</a:t>
            </a:r>
          </a:p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Late Loss (Type I)</a:t>
            </a:r>
            <a:b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Constant loss (Type II) - death is often unrelated to age</a:t>
            </a:r>
            <a:b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666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Early loss (Type III)</a:t>
            </a: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46.4a</a:t>
            </a:r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5" y="455075"/>
            <a:ext cx="10138824" cy="670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46.4b</a:t>
            </a:r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5" y="444500"/>
            <a:ext cx="10138824" cy="673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/>
        </p:nvSpPr>
        <p:spPr>
          <a:xfrm>
            <a:off x="1118300" y="559150"/>
            <a:ext cx="7660900" cy="3222974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5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Ecology: the study of interactions of organisms with </a:t>
            </a:r>
            <a:r>
              <a:rPr lang="en-US" sz="3555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other organisms and the environment </a:t>
            </a:r>
            <a:endParaRPr lang="en-US" sz="3555" u="sng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ctr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55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ctr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5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(word means "study of house")</a:t>
            </a:r>
          </a:p>
          <a:p>
            <a:pPr marL="0" marR="0" indent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Shape 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2700" y="4141375"/>
            <a:ext cx="4233324" cy="3174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Shape 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6550" y="3971062"/>
            <a:ext cx="2455325" cy="328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46.4c</a:t>
            </a: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5" y="370400"/>
            <a:ext cx="10138824" cy="6879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46.4d</a:t>
            </a:r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5" y="338650"/>
            <a:ext cx="10138824" cy="6942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/>
        </p:nvSpPr>
        <p:spPr>
          <a:xfrm>
            <a:off x="356300" y="389800"/>
            <a:ext cx="9354299" cy="43653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33" b="1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Population </a:t>
            </a:r>
            <a:r>
              <a:rPr lang="en-US" sz="3333" b="1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Growth Models</a:t>
            </a: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33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33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Discrete Breeding: Reproduction occurs once</a:t>
            </a:r>
            <a:r>
              <a:rPr lang="en-US" sz="3333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life (followed by death) - this is also called a </a:t>
            </a:r>
            <a:r>
              <a:rPr lang="en-US" sz="3333" dirty="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Boom and Bust Cycle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33" dirty="0"/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33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Continuous Breeding: occurs throughout lifetime</a:t>
            </a:r>
          </a:p>
          <a:p>
            <a:pPr marL="0" marR="0" indent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Shape 1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650" y="0"/>
            <a:ext cx="8720649" cy="76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46.6b</a:t>
            </a: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>
            <a:spLocks noGrp="1"/>
          </p:cNvSpPr>
          <p:nvPr>
            <p:ph type="title"/>
          </p:nvPr>
        </p:nvSpPr>
        <p:spPr>
          <a:xfrm>
            <a:off x="1202950" y="220475"/>
            <a:ext cx="7745699" cy="11592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lvl="0" indent="0" algn="ctr" rtl="0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 STRUCTURE DIAGRAMS</a:t>
            </a:r>
          </a:p>
        </p:txBody>
      </p:sp>
      <p:pic>
        <p:nvPicPr>
          <p:cNvPr id="175" name="Shape 1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5" y="1852075"/>
            <a:ext cx="10138825" cy="391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1202950" y="220475"/>
            <a:ext cx="7745575" cy="1159224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ctr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AGE STRUCTURE DIAGRAMS</a:t>
            </a:r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00" y="1782279"/>
            <a:ext cx="10084400" cy="1575675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Shape 169"/>
          <p:cNvSpPr txBox="1"/>
          <p:nvPr/>
        </p:nvSpPr>
        <p:spPr>
          <a:xfrm>
            <a:off x="342400" y="3851075"/>
            <a:ext cx="9555300" cy="3357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000"/>
              <a:t>1.  Which one shows a declining birth rate?</a:t>
            </a:r>
          </a:p>
          <a:p>
            <a:pPr lvl="0" rtl="0">
              <a:spcBef>
                <a:spcPts val="0"/>
              </a:spcBef>
              <a:buNone/>
            </a:pPr>
            <a:endParaRPr sz="3000"/>
          </a:p>
          <a:p>
            <a:pPr lvl="0" rtl="0">
              <a:spcBef>
                <a:spcPts val="0"/>
              </a:spcBef>
              <a:buNone/>
            </a:pPr>
            <a:r>
              <a:rPr lang="en-US" sz="3000"/>
              <a:t>2.  Which one shows a growing population?</a:t>
            </a:r>
          </a:p>
          <a:p>
            <a:pPr lvl="0" rtl="0">
              <a:spcBef>
                <a:spcPts val="0"/>
              </a:spcBef>
              <a:buNone/>
            </a:pPr>
            <a:endParaRPr sz="3000"/>
          </a:p>
          <a:p>
            <a:pPr>
              <a:spcBef>
                <a:spcPts val="0"/>
              </a:spcBef>
              <a:buNone/>
            </a:pPr>
            <a:r>
              <a:rPr lang="en-US" sz="3000"/>
              <a:t>3.  Which one might indicate a situation where males are not as likely to survive?  Suggest a reason why this might happen in some cultures?</a:t>
            </a:r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250650" y="123225"/>
            <a:ext cx="6052200" cy="5426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Exponential </a:t>
            </a:r>
            <a:r>
              <a:rPr lang="en-US" sz="2666" u="sng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vs</a:t>
            </a:r>
            <a:r>
              <a:rPr lang="en-US" sz="2666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Logistic Growth </a:t>
            </a:r>
          </a:p>
        </p:txBody>
      </p:sp>
      <p:sp>
        <p:nvSpPr>
          <p:cNvPr id="187" name="Shape 187"/>
          <p:cNvSpPr txBox="1"/>
          <p:nvPr/>
        </p:nvSpPr>
        <p:spPr>
          <a:xfrm>
            <a:off x="250650" y="3950925"/>
            <a:ext cx="4727699" cy="33638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22" b="1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Exponential = J-shaped </a:t>
            </a:r>
            <a:r>
              <a:rPr lang="en-US" sz="2222" b="1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curve</a:t>
            </a: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2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22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Lag Phase then Exponential Growth</a:t>
            </a: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22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22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</a:t>
            </a:r>
            <a:r>
              <a:rPr lang="en-US" sz="2222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population has not yet reached its carrying capacity</a:t>
            </a:r>
            <a:r>
              <a:rPr lang="en-US" sz="2222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22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22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Requires unlimited resources</a:t>
            </a:r>
          </a:p>
        </p:txBody>
      </p:sp>
      <p:sp>
        <p:nvSpPr>
          <p:cNvPr id="188" name="Shape 188"/>
          <p:cNvSpPr txBox="1"/>
          <p:nvPr/>
        </p:nvSpPr>
        <p:spPr>
          <a:xfrm>
            <a:off x="5525900" y="3154800"/>
            <a:ext cx="4242599" cy="41013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 b="1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Logistic = S-shaped </a:t>
            </a:r>
            <a:r>
              <a:rPr lang="en-US" sz="2666" b="1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Curve</a:t>
            </a:r>
          </a:p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22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Lag Phase, </a:t>
            </a:r>
            <a:r>
              <a:rPr lang="en-US" sz="2222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</a:t>
            </a:r>
            <a:r>
              <a:rPr lang="en-US" sz="2222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growth phase, Deceleration, Stable Equilibrium Phase</a:t>
            </a: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22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22" b="1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Carrying Capacity</a:t>
            </a:r>
            <a:r>
              <a:rPr lang="en-US" sz="2222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the maximum size of a population that an area can support</a:t>
            </a:r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0250" y="571900"/>
            <a:ext cx="2838450" cy="2266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Shape 1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9050" y="830200"/>
            <a:ext cx="3238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000" y="0"/>
            <a:ext cx="8890000" cy="76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Shape 196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46.7b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749" y="1115450"/>
            <a:ext cx="9711075" cy="62848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Shape 202"/>
          <p:cNvSpPr txBox="1"/>
          <p:nvPr/>
        </p:nvSpPr>
        <p:spPr>
          <a:xfrm>
            <a:off x="223075" y="129150"/>
            <a:ext cx="9791999" cy="11975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sz="3000"/>
              <a:t>If the carrying capacity is exceeded, the population can decline fast due to resource depletion.</a:t>
            </a:r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46.8b</a:t>
            </a:r>
          </a:p>
        </p:txBody>
      </p:sp>
      <p:pic>
        <p:nvPicPr>
          <p:cNvPr id="208" name="Shape 2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5" y="730225"/>
            <a:ext cx="10138824" cy="615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 46</a:t>
            </a:r>
          </a:p>
        </p:txBody>
      </p:sp>
      <p:pic>
        <p:nvPicPr>
          <p:cNvPr id="34" name="Shape 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1325" y="1947325"/>
            <a:ext cx="8191500" cy="52599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 txBox="1"/>
          <p:nvPr/>
        </p:nvSpPr>
        <p:spPr>
          <a:xfrm>
            <a:off x="864300" y="305150"/>
            <a:ext cx="8253574" cy="1616074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200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66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Population: members of the same species living in the same area</a:t>
            </a: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Shape 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245400" y="4681250"/>
            <a:ext cx="3407699" cy="2555757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 txBox="1"/>
          <p:nvPr/>
        </p:nvSpPr>
        <p:spPr>
          <a:xfrm>
            <a:off x="366000" y="176125"/>
            <a:ext cx="9287100" cy="67862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lvl="0" indent="0" algn="ctr" rtl="0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 u="sng" dirty="0" smtClean="0"/>
              <a:t>Population Growth Formula</a:t>
            </a:r>
            <a:endParaRPr lang="en-US" sz="2666" u="sng" dirty="0"/>
          </a:p>
          <a:p>
            <a:pPr marL="0" marR="0" lvl="0" indent="0" algn="ctr" rtl="0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/>
          </a:p>
          <a:p>
            <a:pPr marL="0" marR="0" lvl="0" indent="0" algn="ctr" rtl="0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 u="sng" dirty="0">
                <a:solidFill>
                  <a:srgbClr val="000000"/>
                </a:solidFill>
                <a:sym typeface="Arial"/>
              </a:rPr>
              <a:t>Growth rate (r) = birth rate (b) - death rate (d</a:t>
            </a:r>
            <a:r>
              <a:rPr lang="en-US" sz="2666" u="sng" dirty="0"/>
              <a:t>)</a:t>
            </a:r>
          </a:p>
          <a:p>
            <a:pPr marL="0" marR="0" lvl="0" indent="0" algn="ctr" rtl="0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 u="sng" dirty="0"/>
              <a:t>[</a:t>
            </a:r>
            <a:r>
              <a:rPr lang="en-US" sz="2666" u="sng" dirty="0" smtClean="0"/>
              <a:t>birth rate = </a:t>
            </a:r>
            <a:r>
              <a:rPr lang="en-US" sz="2666" u="sng" dirty="0"/>
              <a:t># of births / </a:t>
            </a:r>
            <a:r>
              <a:rPr lang="en-US" sz="2666" u="sng" dirty="0" smtClean="0"/>
              <a:t>total]  [death rate = </a:t>
            </a:r>
            <a:r>
              <a:rPr lang="en-US" sz="2666" u="sng" dirty="0"/>
              <a:t># of deaths / </a:t>
            </a:r>
            <a:r>
              <a:rPr lang="en-US" sz="2666" u="sng" dirty="0" smtClean="0"/>
              <a:t>total]</a:t>
            </a:r>
            <a:endParaRPr lang="en-US" sz="2666" u="sng" dirty="0"/>
          </a:p>
          <a:p>
            <a:pPr marL="0" marR="0" lvl="0" indent="0" algn="ctr" rtl="0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/>
          </a:p>
          <a:p>
            <a:pPr lvl="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</a:rPr>
              <a:t>Practice Problem:   In research on beetles, you estimate that the populations size is 3000.  Over the course of a month, you record 400 births and 150 deaths.  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solidFill>
                  <a:schemeClr val="dk1"/>
                </a:solidFill>
              </a:rPr>
              <a:t>What is the growth rate (r)?</a:t>
            </a:r>
          </a:p>
          <a:p>
            <a:pPr lvl="0" rtl="0">
              <a:spcBef>
                <a:spcPts val="0"/>
              </a:spcBef>
              <a:buNone/>
            </a:pPr>
            <a:endParaRPr sz="1800" dirty="0"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  <a:p>
            <a:pPr lvl="0" algn="ctr" rtl="0">
              <a:lnSpc>
                <a:spcPct val="119791"/>
              </a:lnSpc>
              <a:spcBef>
                <a:spcPts val="0"/>
              </a:spcBef>
              <a:buClr>
                <a:schemeClr val="dk1"/>
              </a:buClr>
              <a:buSzPct val="40740"/>
              <a:buFont typeface="Arial"/>
              <a:buNone/>
            </a:pPr>
            <a:r>
              <a:rPr lang="en-US" sz="2666" dirty="0">
                <a:solidFill>
                  <a:schemeClr val="dk1"/>
                </a:solidFill>
              </a:rPr>
              <a:t>Population growth = </a:t>
            </a:r>
            <a:r>
              <a:rPr lang="en-US" sz="2666" dirty="0" err="1">
                <a:solidFill>
                  <a:schemeClr val="dk1"/>
                </a:solidFill>
              </a:rPr>
              <a:t>rN</a:t>
            </a:r>
            <a:r>
              <a:rPr lang="en-US" sz="2666" dirty="0">
                <a:solidFill>
                  <a:schemeClr val="dk1"/>
                </a:solidFill>
              </a:rPr>
              <a:t> </a:t>
            </a:r>
          </a:p>
          <a:p>
            <a:pPr lvl="0" algn="ctr" rtl="0">
              <a:lnSpc>
                <a:spcPct val="119791"/>
              </a:lnSpc>
              <a:spcBef>
                <a:spcPts val="0"/>
              </a:spcBef>
              <a:buClr>
                <a:schemeClr val="dk1"/>
              </a:buClr>
              <a:buSzPct val="40740"/>
              <a:buFont typeface="Arial"/>
              <a:buNone/>
            </a:pPr>
            <a:r>
              <a:rPr lang="en-US" sz="2666" dirty="0">
                <a:solidFill>
                  <a:schemeClr val="dk1"/>
                </a:solidFill>
              </a:rPr>
              <a:t>(r = growth rate, N = original population size)</a:t>
            </a:r>
          </a:p>
          <a:p>
            <a:pPr lvl="0" algn="ctr" rtl="0">
              <a:lnSpc>
                <a:spcPct val="119791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2666" dirty="0">
              <a:solidFill>
                <a:schemeClr val="dk1"/>
              </a:solidFill>
            </a:endParaRPr>
          </a:p>
          <a:p>
            <a:pPr lvl="0" rtl="0">
              <a:lnSpc>
                <a:spcPct val="119791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-US" sz="1800" dirty="0">
                <a:solidFill>
                  <a:schemeClr val="dk1"/>
                </a:solidFill>
              </a:rPr>
              <a:t>Calculate the population growth of the beetle population. </a:t>
            </a:r>
          </a:p>
          <a:p>
            <a:pPr marL="0" marR="0" lvl="0" indent="0" algn="ctr" rtl="0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1362" y="0"/>
            <a:ext cx="7738575" cy="521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Shape 220"/>
          <p:cNvSpPr txBox="1"/>
          <p:nvPr/>
        </p:nvSpPr>
        <p:spPr>
          <a:xfrm>
            <a:off x="328750" y="4978250"/>
            <a:ext cx="9522000" cy="236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/>
              <a:t>Consider that you  have 10 females in a population that have a reproductive rate of 8, what will be the population in the subsequent years.  Assume offspring are equally male and female. </a:t>
            </a:r>
          </a:p>
          <a:p>
            <a:pPr lvl="0" rtl="0">
              <a:spcBef>
                <a:spcPts val="0"/>
              </a:spcBef>
              <a:buNone/>
            </a:pP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-US" sz="1800"/>
              <a:t>Year 1 = 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/>
              <a:t>Year 2 =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800"/>
              <a:t>Year 3 = </a:t>
            </a:r>
          </a:p>
          <a:p>
            <a:pPr>
              <a:spcBef>
                <a:spcPts val="0"/>
              </a:spcBef>
              <a:buNone/>
            </a:pPr>
            <a:r>
              <a:rPr lang="en-US" sz="1800"/>
              <a:t>Year 4 = </a:t>
            </a:r>
          </a:p>
        </p:txBody>
      </p:sp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Shape 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87" y="0"/>
            <a:ext cx="10138825" cy="60748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Shape 226"/>
          <p:cNvSpPr txBox="1"/>
          <p:nvPr/>
        </p:nvSpPr>
        <p:spPr>
          <a:xfrm>
            <a:off x="140900" y="5823600"/>
            <a:ext cx="9862499" cy="1538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400"/>
              <a:t>The logistic growth equation takes into account the carrying capacity (K).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  <a:p>
            <a:pPr lvl="0" rtl="0">
              <a:spcBef>
                <a:spcPts val="0"/>
              </a:spcBef>
              <a:buNone/>
            </a:pPr>
            <a:r>
              <a:rPr lang="en-US" sz="2400"/>
              <a:t>*And you thought you’d never use a differential equation in real life!</a:t>
            </a:r>
          </a:p>
          <a:p>
            <a:pPr lvl="0" rtl="0">
              <a:spcBef>
                <a:spcPts val="0"/>
              </a:spcBef>
              <a:buNone/>
            </a:pPr>
            <a:endParaRPr sz="2400"/>
          </a:p>
          <a:p>
            <a:pPr>
              <a:spcBef>
                <a:spcPts val="0"/>
              </a:spcBef>
              <a:buNone/>
            </a:pPr>
            <a:endParaRPr sz="2400"/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/>
        </p:nvSpPr>
        <p:spPr>
          <a:xfrm>
            <a:off x="248800" y="164900"/>
            <a:ext cx="7999500" cy="6230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5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Regulation </a:t>
            </a:r>
            <a:r>
              <a:rPr lang="en-US" sz="3555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 Population Size</a:t>
            </a:r>
          </a:p>
        </p:txBody>
      </p:sp>
      <p:sp>
        <p:nvSpPr>
          <p:cNvPr id="232" name="Shape 232"/>
          <p:cNvSpPr txBox="1"/>
          <p:nvPr/>
        </p:nvSpPr>
        <p:spPr>
          <a:xfrm>
            <a:off x="589275" y="1345275"/>
            <a:ext cx="9108899" cy="30459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33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Density Independent Factors: weather and other natural </a:t>
            </a:r>
            <a:r>
              <a:rPr lang="en-US" sz="3333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disasters </a:t>
            </a:r>
            <a:r>
              <a:rPr lang="en-US" sz="3333" i="1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(unrelated to population size)</a:t>
            </a:r>
            <a:endParaRPr lang="en-US" sz="3333" i="1" u="sng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33" dirty="0"/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33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Density Dependent Factors: food, space, water, parasitism, </a:t>
            </a:r>
            <a:r>
              <a:rPr lang="en-US" sz="3333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competition </a:t>
            </a:r>
            <a:r>
              <a:rPr lang="en-US" sz="3333" i="1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(get worse as population increases)</a:t>
            </a:r>
            <a:endParaRPr lang="en-US" sz="3333" i="1" u="sng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46.10</a:t>
            </a:r>
          </a:p>
        </p:txBody>
      </p:sp>
      <p:pic>
        <p:nvPicPr>
          <p:cNvPr id="238" name="Shape 2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539975"/>
            <a:ext cx="10138824" cy="462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Shape 239"/>
          <p:cNvSpPr txBox="1"/>
          <p:nvPr/>
        </p:nvSpPr>
        <p:spPr>
          <a:xfrm>
            <a:off x="525625" y="643800"/>
            <a:ext cx="9348599" cy="208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Density Independent Factor (Flash Flood) – it will have the same impact on a small pop as it does on a large pop.</a:t>
            </a:r>
          </a:p>
          <a:p>
            <a:pPr marL="0" marR="0" indent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60% loss for both</a:t>
            </a:r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46.11</a:t>
            </a:r>
          </a:p>
        </p:txBody>
      </p:sp>
      <p:pic>
        <p:nvPicPr>
          <p:cNvPr id="245" name="Shape 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50" y="2783400"/>
            <a:ext cx="10138824" cy="43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Shape 246"/>
          <p:cNvSpPr txBox="1"/>
          <p:nvPr/>
        </p:nvSpPr>
        <p:spPr>
          <a:xfrm>
            <a:off x="779625" y="559150"/>
            <a:ext cx="8930899" cy="103397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2008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1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Density Dependent Factor – as number increases, not all of them will have access to resources</a:t>
            </a:r>
          </a:p>
        </p:txBody>
      </p:sp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/>
          <p:nvPr/>
        </p:nvSpPr>
        <p:spPr>
          <a:xfrm>
            <a:off x="408225" y="275525"/>
            <a:ext cx="8592299" cy="5007899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33" b="1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Life </a:t>
            </a:r>
            <a:r>
              <a:rPr lang="en-US" sz="3333" b="1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History Patterns</a:t>
            </a: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33" b="1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33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K-strategists - small numbers of offspring, usually parental care </a:t>
            </a:r>
            <a:r>
              <a:rPr lang="en-US" sz="3333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(ex - </a:t>
            </a:r>
            <a:r>
              <a:rPr lang="en-US" sz="3333" b="1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</a:t>
            </a:r>
            <a:r>
              <a:rPr lang="en-US" sz="3333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angaroo</a:t>
            </a:r>
            <a:r>
              <a:rPr lang="en-US" sz="3333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33" dirty="0"/>
          </a:p>
          <a:p>
            <a:pPr marL="0" marR="0" indent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33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R-strategists - large numbers of offspring, no care, low survivability </a:t>
            </a:r>
            <a:r>
              <a:rPr lang="en-US" sz="3333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(ex - </a:t>
            </a:r>
            <a:r>
              <a:rPr lang="en-US" sz="3333" b="1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r>
              <a:rPr lang="en-US" sz="3333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oaches</a:t>
            </a:r>
            <a:r>
              <a:rPr lang="en-US" sz="3333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</a:p>
          <a:p>
            <a:pPr marL="0" marR="0" indent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46.14a</a:t>
            </a:r>
          </a:p>
        </p:txBody>
      </p:sp>
      <p:pic>
        <p:nvPicPr>
          <p:cNvPr id="257" name="Shape 2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400" y="10575"/>
            <a:ext cx="7641149" cy="7609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6500" y="10575"/>
            <a:ext cx="7757575" cy="7598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/>
        </p:nvSpPr>
        <p:spPr>
          <a:xfrm>
            <a:off x="694950" y="305150"/>
            <a:ext cx="9100250" cy="117157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5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Community: all the different populations in an area</a:t>
            </a:r>
          </a:p>
        </p:txBody>
      </p:sp>
      <p:pic>
        <p:nvPicPr>
          <p:cNvPr id="41" name="Shape 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000" y="1778000"/>
            <a:ext cx="7027324" cy="527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Shape 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325" y="1439325"/>
            <a:ext cx="8466649" cy="5630324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Shape 47"/>
          <p:cNvSpPr txBox="1"/>
          <p:nvPr/>
        </p:nvSpPr>
        <p:spPr>
          <a:xfrm>
            <a:off x="1541625" y="474475"/>
            <a:ext cx="6560249" cy="487174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6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Population or Community?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 txBox="1"/>
          <p:nvPr/>
        </p:nvSpPr>
        <p:spPr>
          <a:xfrm>
            <a:off x="525625" y="305150"/>
            <a:ext cx="8761575" cy="117157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5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Ecosystem: the community plus the nonliving factors</a:t>
            </a:r>
          </a:p>
        </p:txBody>
      </p:sp>
      <p:pic>
        <p:nvPicPr>
          <p:cNvPr id="53" name="Shape 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0650" y="1608650"/>
            <a:ext cx="7535324" cy="5651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102300" y="51150"/>
            <a:ext cx="2062324" cy="29096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ctr" anchorCtr="0">
            <a:noAutofit/>
          </a:bodyPr>
          <a:lstStyle/>
          <a:p>
            <a:pPr marL="0" marR="0" indent="0" algn="l">
              <a:lnSpc>
                <a:spcPct val="12045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2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Figure 46.1</a:t>
            </a:r>
          </a:p>
        </p:txBody>
      </p:sp>
      <p:pic>
        <p:nvPicPr>
          <p:cNvPr id="59" name="Shape 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75" y="751400"/>
            <a:ext cx="10138824" cy="6117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/>
        </p:nvSpPr>
        <p:spPr>
          <a:xfrm>
            <a:off x="356300" y="389800"/>
            <a:ext cx="9269574" cy="1718375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ctr">
              <a:lnSpc>
                <a:spcPct val="12013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u="sng" dirty="0">
                <a:solidFill>
                  <a:srgbClr val="92D050"/>
                </a:solidFill>
                <a:latin typeface="Arial"/>
                <a:ea typeface="Arial"/>
                <a:cs typeface="Arial"/>
                <a:sym typeface="Arial"/>
              </a:rPr>
              <a:t>Biosphere: all the areas of the earth that supports life</a:t>
            </a:r>
          </a:p>
          <a:p>
            <a:pPr marL="0" marR="0" indent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92D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5" name="Shape 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78650" y="2031975"/>
            <a:ext cx="4233324" cy="423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/>
        </p:nvSpPr>
        <p:spPr>
          <a:xfrm>
            <a:off x="365439" y="282300"/>
            <a:ext cx="9445200" cy="22317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198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77" b="1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Demography </a:t>
            </a:r>
            <a:r>
              <a:rPr lang="en-US" sz="3777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- the statistical study of a population </a:t>
            </a:r>
            <a:r>
              <a:rPr lang="en-US" sz="3777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(i.e. density</a:t>
            </a:r>
            <a:r>
              <a:rPr lang="en-US" sz="3777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distribution, </a:t>
            </a:r>
            <a:r>
              <a:rPr lang="en-US" sz="3777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growth rate)</a:t>
            </a:r>
            <a:endParaRPr lang="en-US" sz="3777" u="sng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indent="0" algn="ctr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Shape 71"/>
          <p:cNvSpPr txBox="1"/>
          <p:nvPr/>
        </p:nvSpPr>
        <p:spPr>
          <a:xfrm>
            <a:off x="382225" y="3059625"/>
            <a:ext cx="9185100" cy="3769800"/>
          </a:xfrm>
          <a:prstGeom prst="rect">
            <a:avLst/>
          </a:prstGeom>
          <a:noFill/>
          <a:ln>
            <a:noFill/>
          </a:ln>
        </p:spPr>
        <p:txBody>
          <a:bodyPr lIns="38100" tIns="38100" rIns="38100" bIns="38100" anchor="t" anchorCtr="0">
            <a:noAutofit/>
          </a:bodyPr>
          <a:lstStyle/>
          <a:p>
            <a:pPr marL="0" marR="0" indent="0" algn="l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5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Population density: number of individuals per unit </a:t>
            </a:r>
            <a:r>
              <a:rPr lang="en-US" sz="3555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area</a:t>
            </a:r>
            <a:r>
              <a:rPr lang="en-US" sz="3555" dirty="0"/>
              <a:t> </a:t>
            </a:r>
            <a:r>
              <a:rPr lang="en-US" sz="3555" dirty="0" smtClean="0"/>
              <a:t>(e.g. 6 zebras per square kilometer)</a:t>
            </a:r>
            <a:endParaRPr lang="en-US" sz="3555" u="sng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555" dirty="0"/>
          </a:p>
          <a:p>
            <a:pPr marL="0" marR="0" indent="0" algn="l">
              <a:lnSpc>
                <a:spcPct val="1199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55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Population distribution: pattern of dispersal </a:t>
            </a:r>
            <a:r>
              <a:rPr lang="en-US" sz="3555" u="sng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(i.e. random</a:t>
            </a:r>
            <a:r>
              <a:rPr lang="en-US" sz="3555" u="sng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clumped, uniform) </a:t>
            </a:r>
          </a:p>
          <a:p>
            <a:pPr marL="0" marR="0" indent="0" algn="l">
              <a:lnSpc>
                <a:spcPct val="119791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66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name="Custom Theme">
  <a:themeElements>
    <a:clrScheme name="blank">
      <a:dk1>
        <a:srgbClr val="000000"/>
      </a:dk1>
      <a:lt1>
        <a:srgbClr val="FFFFFF"/>
      </a:lt1>
      <a:dk2>
        <a:srgbClr val="073763"/>
      </a:dk2>
      <a:lt2>
        <a:srgbClr val="CFE2F3"/>
      </a:lt2>
      <a:accent1>
        <a:srgbClr val="404040"/>
      </a:accent1>
      <a:accent2>
        <a:srgbClr val="808080"/>
      </a:accent2>
      <a:accent3>
        <a:srgbClr val="C0C0C0"/>
      </a:accent3>
      <a:accent4>
        <a:srgbClr val="396187"/>
      </a:accent4>
      <a:accent5>
        <a:srgbClr val="6B8CAB"/>
      </a:accent5>
      <a:accent6>
        <a:srgbClr val="9DB7CF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